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67A"/>
    <a:srgbClr val="999999"/>
    <a:srgbClr val="686E75"/>
    <a:srgbClr val="747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2" autoAdjust="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153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80" y="0"/>
            <a:ext cx="18288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24" y="-98349"/>
            <a:ext cx="12036245" cy="10385349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449" y="-113028"/>
            <a:ext cx="120000" cy="10400027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60080" y="4756347"/>
            <a:ext cx="9144000" cy="4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813000" y="150000"/>
            <a:ext cx="100584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КГБПОУ «</a:t>
            </a:r>
            <a:r>
              <a:rPr lang="ru-RU" sz="2000" b="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Красноярский Колледж Радиоэлектроники и Технологий</a:t>
            </a:r>
            <a:r>
              <a:rPr sz="1600" b="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000" y="1567748"/>
            <a:ext cx="10058400" cy="8022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600" b="1" dirty="0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ДИПЛОМНЫЙ ПРОЕКТ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000" y="2323523"/>
            <a:ext cx="9144000" cy="18569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ru-RU" sz="4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РАЗРАБОТКА МОБИЛЬНОГО ПРИЛОЖЕНИЯ ДЛЯ КОНТРОЛЯ ПОСЕЩЕНИЯ СТУДЕНТОВ</a:t>
            </a:r>
            <a:endParaRPr sz="6000" b="1" dirty="0">
              <a:solidFill>
                <a:srgbClr val="D49B3A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0080" y="5378562"/>
            <a:ext cx="9268120" cy="4270600"/>
          </a:xfrm>
          <a:prstGeom prst="rect">
            <a:avLst/>
          </a:prstGeom>
          <a:solidFill>
            <a:srgbClr val="152538"/>
          </a:solidFill>
          <a:ln w="12700">
            <a:solidFill>
              <a:srgbClr val="D49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2833" y="5533773"/>
            <a:ext cx="9268120" cy="1404139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0" dirty="0" err="1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Выполнил</a:t>
            </a:r>
            <a:r>
              <a:rPr sz="2000" b="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pPr algn="l">
              <a:spcBef>
                <a:spcPts val="200"/>
              </a:spcBef>
            </a:pPr>
            <a:r>
              <a:rPr sz="2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</a:t>
            </a:r>
            <a:r>
              <a:rPr lang="ru-RU" sz="2000" b="1" dirty="0" err="1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урдасов</a:t>
            </a:r>
            <a:r>
              <a:rPr lang="ru-RU" sz="2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Данил Витальевич, студент группы 9ПР-3.22</a:t>
            </a:r>
          </a:p>
          <a:p>
            <a:pPr>
              <a:spcBef>
                <a:spcPts val="200"/>
              </a:spcBef>
            </a:pPr>
            <a:endParaRPr lang="ru-RU" sz="1050" b="1" dirty="0">
              <a:solidFill>
                <a:srgbClr val="999999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spcBef>
                <a:spcPts val="200"/>
              </a:spcBef>
            </a:pPr>
            <a:endParaRPr lang="ru-RU" sz="1050" b="1" dirty="0">
              <a:solidFill>
                <a:srgbClr val="999999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spcBef>
                <a:spcPts val="200"/>
              </a:spcBef>
            </a:pPr>
            <a:endParaRPr sz="1050" b="1" dirty="0">
              <a:solidFill>
                <a:srgbClr val="999999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l">
              <a:spcBef>
                <a:spcPts val="800"/>
              </a:spcBef>
            </a:pPr>
            <a:br>
              <a:rPr lang="ru-RU" sz="2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br>
              <a:rPr lang="ru-RU" sz="2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endParaRPr sz="2000" b="1" dirty="0">
              <a:solidFill>
                <a:srgbClr val="FFFFFF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00" y="9803331"/>
            <a:ext cx="6400800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ru-RU" sz="140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Красноярск</a:t>
            </a:r>
            <a:r>
              <a:rPr sz="1400" b="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• 2026</a:t>
            </a:r>
          </a:p>
        </p:txBody>
      </p:sp>
      <p:pic>
        <p:nvPicPr>
          <p:cNvPr id="13" name="Picture 2" descr="image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36245" y="1520181"/>
            <a:ext cx="4229029" cy="41365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2833" y="6253410"/>
            <a:ext cx="703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Специальность: 09.02.07 «Информационные системы и программирование»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55489" y="6738203"/>
            <a:ext cx="7248466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ru-RU" sz="200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Дипломный руководитель:</a:t>
            </a:r>
          </a:p>
          <a:p>
            <a:pPr>
              <a:spcBef>
                <a:spcPts val="200"/>
              </a:spcBef>
            </a:pPr>
            <a:r>
              <a:rPr lang="ru-RU" sz="2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Суровцев Евгений Александрович</a:t>
            </a:r>
            <a:r>
              <a:rPr lang="ru-RU" sz="2000" b="1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преподаватель ККРИТ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542985" y="7625906"/>
            <a:ext cx="707876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Рецензент:</a:t>
            </a:r>
            <a:br>
              <a:rPr lang="ru-RU" sz="2000" dirty="0">
                <a:solidFill>
                  <a:srgbClr val="99999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b="1" dirty="0" err="1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Успонова</a:t>
            </a:r>
            <a:r>
              <a:rPr lang="ru-RU" sz="2000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Ольга Геннадьевна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</a:t>
            </a:r>
            <a:br>
              <a:rPr lang="ru-RU" b="1" dirty="0">
                <a:solidFill>
                  <a:srgbClr val="FFFF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ООО «</a:t>
            </a:r>
            <a:r>
              <a:rPr lang="ru-RU" sz="1400" dirty="0" err="1">
                <a:solidFill>
                  <a:schemeClr val="bg1">
                    <a:lumMod val="6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КомандорХолдинг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» Подразделение: СК Администрация Формата </a:t>
            </a:r>
            <a:r>
              <a:rPr lang="ru-RU" sz="1400" dirty="0" err="1">
                <a:solidFill>
                  <a:schemeClr val="bg1">
                    <a:lumMod val="6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Фрешмаркет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аналитик центра мониторинга</a:t>
            </a:r>
            <a:endParaRPr lang="ru-RU" sz="1400" b="1" dirty="0">
              <a:solidFill>
                <a:schemeClr val="bg1">
                  <a:lumMod val="6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0000"/>
            <a:ext cx="18288000" cy="10287000"/>
          </a:xfrm>
          <a:prstGeom prst="rect">
            <a:avLst/>
          </a:prstGeom>
          <a:solidFill>
            <a:srgbClr val="F5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00" cy="12000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200000"/>
            <a:ext cx="18288000" cy="6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00000" y="200000"/>
            <a:ext cx="10000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4000" b="1" dirty="0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0000" y="300000"/>
            <a:ext cx="140000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1" dirty="0">
                <a:solidFill>
                  <a:srgbClr val="FFFFFF"/>
                </a:solidFill>
                <a:latin typeface="Times New Roman"/>
              </a:rPr>
              <a:t>АКТУАЛЬНОСТЬ И </a:t>
            </a:r>
            <a:r>
              <a:rPr lang="ru-RU" sz="3200" b="1" dirty="0">
                <a:solidFill>
                  <a:srgbClr val="FFFFFF"/>
                </a:solidFill>
                <a:latin typeface="Times New Roman"/>
              </a:rPr>
              <a:t>ПРОБЛЕМАТИКА</a:t>
            </a:r>
            <a:endParaRPr sz="3200" b="1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000" y="1485000"/>
            <a:ext cx="16000000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1" dirty="0">
                <a:solidFill>
                  <a:srgbClr val="D49B3A"/>
                </a:solidFill>
                <a:latin typeface="Times New Roman"/>
              </a:rPr>
              <a:t>ТЕКУЩАЯ СИТУАЦИЯ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000" y="2347000"/>
            <a:ext cx="16000000" cy="1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настоящее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время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фиксация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посещаемости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занятий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 ККРИТ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ведётся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старостами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вручную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бумажных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журналах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или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локальных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таблицах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000" y="4000000"/>
            <a:ext cx="16000000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1" dirty="0">
                <a:solidFill>
                  <a:srgbClr val="D49B3A"/>
                </a:solidFill>
                <a:latin typeface="Times New Roman"/>
              </a:rPr>
              <a:t>ПРОБЛЕМЫ РУЧНОГО УЧЁТА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000" y="4915000"/>
            <a:ext cx="15000000" cy="1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ru-RU" sz="280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1.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Задержки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сборе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информации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риски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утери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важных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записей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lang="ru-RU" sz="280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2.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Отсутствие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у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администрации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оперативного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доступа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к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общей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аналитике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lang="ru-RU" sz="280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3.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Дополнительные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временные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затраты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старост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sz="28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преподавателей</a:t>
            </a:r>
            <a:r>
              <a:rPr sz="28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0000" y="6784281"/>
            <a:ext cx="16600000" cy="26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0000" y="6784281"/>
            <a:ext cx="45720" cy="132609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025" y="6869281"/>
            <a:ext cx="16000000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ru-RU" sz="3200" b="1" dirty="0">
                <a:solidFill>
                  <a:srgbClr val="D49B3A"/>
                </a:solidFill>
                <a:latin typeface="Times New Roman"/>
              </a:rPr>
              <a:t>РЕШЕНИЕ</a:t>
            </a:r>
            <a:endParaRPr sz="3200" b="1" dirty="0">
              <a:solidFill>
                <a:srgbClr val="D49B3A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0000" y="7542444"/>
            <a:ext cx="16000000" cy="1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Создать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мобильное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«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ChronOS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»,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которое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автоматизирует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процесс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учёта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посещаемости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минимизирует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бумажный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документооборот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решит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вышеперечисленные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проблемы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9839280"/>
            <a:ext cx="18288000" cy="647719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00000" y="9997343"/>
            <a:ext cx="1761655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0" dirty="0" err="1">
                <a:solidFill>
                  <a:srgbClr val="999999"/>
                </a:solidFill>
                <a:latin typeface="Times New Roman"/>
              </a:rPr>
              <a:t>ChronOS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• </a:t>
            </a:r>
            <a:r>
              <a:rPr sz="1200" b="0" dirty="0" err="1">
                <a:solidFill>
                  <a:srgbClr val="999999"/>
                </a:solidFill>
                <a:latin typeface="Times New Roman"/>
              </a:rPr>
              <a:t>Дипломный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</a:t>
            </a:r>
            <a:r>
              <a:rPr sz="1200" b="0" dirty="0" err="1">
                <a:solidFill>
                  <a:srgbClr val="999999"/>
                </a:solidFill>
                <a:latin typeface="Times New Roman"/>
              </a:rPr>
              <a:t>проект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• К</a:t>
            </a:r>
            <a:r>
              <a:rPr lang="ru-RU" sz="1200" b="0" dirty="0" err="1">
                <a:solidFill>
                  <a:srgbClr val="999999"/>
                </a:solidFill>
                <a:latin typeface="Times New Roman"/>
              </a:rPr>
              <a:t>урдасов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</a:t>
            </a:r>
            <a:r>
              <a:rPr lang="ru-RU" sz="1200" dirty="0">
                <a:solidFill>
                  <a:srgbClr val="999999"/>
                </a:solidFill>
                <a:latin typeface="Times New Roman"/>
              </a:rPr>
              <a:t>Д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.В. • </a:t>
            </a:r>
            <a:r>
              <a:rPr lang="ru-RU" sz="1200" dirty="0">
                <a:solidFill>
                  <a:srgbClr val="999999"/>
                </a:solidFill>
                <a:latin typeface="Times New Roman"/>
              </a:rPr>
              <a:t>9ПР-3.22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sz="1200" b="0" dirty="0">
              <a:solidFill>
                <a:srgbClr val="999999"/>
              </a:solidFill>
              <a:latin typeface="Times New Roman"/>
            </a:endParaRPr>
          </a:p>
        </p:txBody>
      </p:sp>
      <p:sp>
        <p:nvSpPr>
          <p:cNvPr id="17" name="Rectangle 4"/>
          <p:cNvSpPr/>
          <p:nvPr/>
        </p:nvSpPr>
        <p:spPr>
          <a:xfrm>
            <a:off x="880001" y="2240371"/>
            <a:ext cx="4644500" cy="45719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4"/>
          <p:cNvSpPr/>
          <p:nvPr/>
        </p:nvSpPr>
        <p:spPr>
          <a:xfrm>
            <a:off x="880001" y="4658000"/>
            <a:ext cx="6111926" cy="45719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1"/>
          <p:cNvSpPr/>
          <p:nvPr/>
        </p:nvSpPr>
        <p:spPr>
          <a:xfrm flipH="1">
            <a:off x="17354280" y="8115481"/>
            <a:ext cx="45719" cy="13688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3"/>
          <p:cNvSpPr/>
          <p:nvPr/>
        </p:nvSpPr>
        <p:spPr>
          <a:xfrm>
            <a:off x="-28975" y="9779280"/>
            <a:ext cx="18288000" cy="6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00000" y="25285"/>
            <a:ext cx="1072899" cy="10494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6500"/>
            <a:ext cx="18288000" cy="10287000"/>
          </a:xfrm>
          <a:prstGeom prst="rect">
            <a:avLst/>
          </a:prstGeom>
          <a:solidFill>
            <a:srgbClr val="F5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00" cy="12000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200000"/>
            <a:ext cx="18288000" cy="6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00000" y="200000"/>
            <a:ext cx="10000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4000" b="1" dirty="0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0000" y="300000"/>
            <a:ext cx="140000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ПРОЕКТА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500000" y="1700000"/>
            <a:ext cx="17000000" cy="22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0000" y="1700000"/>
            <a:ext cx="80000" cy="220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0000" y="1850000"/>
            <a:ext cx="3000000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1" dirty="0">
                <a:solidFill>
                  <a:srgbClr val="D49B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000" y="2456500"/>
            <a:ext cx="16400000" cy="1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Разработка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мобильного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приложения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посещаемости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студентов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«</a:t>
            </a:r>
            <a:r>
              <a:rPr sz="32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ChronOS</a:t>
            </a:r>
            <a:r>
              <a:rPr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».</a:t>
            </a:r>
            <a:r>
              <a:rPr lang="ru-RU" sz="32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Для полной автоматизации процесса учета посещаемости в образовательном учреждении </a:t>
            </a:r>
            <a:endParaRPr sz="3200" b="0" dirty="0">
              <a:solidFill>
                <a:srgbClr val="1A1A2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0000" y="4196681"/>
            <a:ext cx="3000000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1" dirty="0">
                <a:solidFill>
                  <a:srgbClr val="D49B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0000" y="5072288"/>
            <a:ext cx="450000" cy="45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0000" y="5072288"/>
            <a:ext cx="450000" cy="45000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0000" y="5072288"/>
            <a:ext cx="16000000" cy="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Провести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анализ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существующих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решений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области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автоматизации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посещаемости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учебных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занятий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sz="2400" b="0" dirty="0">
              <a:solidFill>
                <a:srgbClr val="1A1A2E"/>
              </a:solidFill>
              <a:latin typeface="Segoe UI Light" panose="020B0502040204020203" pitchFamily="34" charset="0"/>
              <a:ea typeface="Tahoma" panose="020B0604030504040204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0000" y="5822288"/>
            <a:ext cx="450000" cy="45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0000" y="5822288"/>
            <a:ext cx="450000" cy="45000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0000" y="5822288"/>
            <a:ext cx="16000000" cy="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Определить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к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разрабатываемому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мобильному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приложению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0000" y="6572288"/>
            <a:ext cx="450000" cy="45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00000" y="6572288"/>
            <a:ext cx="450000" cy="45000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0000" y="6572288"/>
            <a:ext cx="16000000" cy="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Спроектировать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архитектуру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приложения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структуру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базы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данных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0000" y="7322288"/>
            <a:ext cx="450000" cy="45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0000" y="7322288"/>
            <a:ext cx="450000" cy="45000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00000" y="7322288"/>
            <a:ext cx="16000000" cy="5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Разработать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серверную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приложения</a:t>
            </a:r>
            <a:r>
              <a:rPr lang="ru-RU" sz="240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algn="l"/>
            <a:endParaRPr sz="2400" b="0" dirty="0">
              <a:solidFill>
                <a:srgbClr val="1A1A2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00000" y="8072288"/>
            <a:ext cx="450000" cy="45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00000" y="8072288"/>
            <a:ext cx="450000" cy="45000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00000" y="8072288"/>
            <a:ext cx="16000000" cy="5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Разработать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клиентскую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мобильную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</a:t>
            </a:r>
            <a:r>
              <a:rPr sz="2400" b="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400" b="0" dirty="0" err="1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приложения</a:t>
            </a:r>
            <a:r>
              <a:rPr lang="ru-RU" sz="2400" dirty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algn="l"/>
            <a:endParaRPr sz="2400" b="0" dirty="0">
              <a:solidFill>
                <a:srgbClr val="1A1A2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0000" y="8822288"/>
            <a:ext cx="450000" cy="45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0000" y="8822288"/>
            <a:ext cx="450000" cy="45000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0000" y="8822288"/>
            <a:ext cx="16000000" cy="5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400" b="0">
                <a:solidFill>
                  <a:srgbClr val="1A1A2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Выполнить тестирование и отладку разработанного мобильного приложения.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9887000"/>
            <a:ext cx="18288000" cy="400000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00000" y="9917000"/>
            <a:ext cx="100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0">
                <a:solidFill>
                  <a:srgbClr val="999999"/>
                </a:solidFill>
                <a:latin typeface="Times New Roman"/>
              </a:rPr>
              <a:t>ChronOS • Дипломный проект • Кырдалов А.В. • ИС-1.22КК</a:t>
            </a:r>
          </a:p>
        </p:txBody>
      </p:sp>
      <p:sp>
        <p:nvSpPr>
          <p:cNvPr id="32" name="Rectangle 4"/>
          <p:cNvSpPr/>
          <p:nvPr/>
        </p:nvSpPr>
        <p:spPr>
          <a:xfrm>
            <a:off x="660499" y="4756346"/>
            <a:ext cx="12112525" cy="58365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2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91276" y="27712"/>
            <a:ext cx="1196724" cy="11705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"/>
          <p:cNvSpPr/>
          <p:nvPr/>
        </p:nvSpPr>
        <p:spPr>
          <a:xfrm>
            <a:off x="0" y="8601075"/>
            <a:ext cx="18288000" cy="1685924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-1"/>
            <a:ext cx="18288000" cy="3550002"/>
          </a:xfrm>
          <a:prstGeom prst="rect">
            <a:avLst/>
          </a:prstGeom>
          <a:solidFill>
            <a:srgbClr val="0D1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00" cy="6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00000" y="300000"/>
            <a:ext cx="10000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4000" b="1" dirty="0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0000" y="400000"/>
            <a:ext cx="14000000" cy="7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600" b="1">
                <a:solidFill>
                  <a:srgbClr val="FFFFFF"/>
                </a:solidFill>
                <a:latin typeface="Times New Roman"/>
              </a:rPr>
              <a:t>ЗАКЛЮЧЕНИЕ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000" y="1139850"/>
            <a:ext cx="16500000" cy="20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ходе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выполнения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дипломного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проекта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было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разработано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кроссплатформенное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мобильное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«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ChronOS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»,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обеспечивающее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автоматизацию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процесса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учёта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посещаемости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b="0" dirty="0" err="1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студентов</a:t>
            </a:r>
            <a:r>
              <a:rPr sz="3200" b="0" dirty="0">
                <a:solidFill>
                  <a:srgbClr val="CCCCCC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>
              <a:spcBef>
                <a:spcPts val="800"/>
              </a:spcBef>
            </a:pP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Все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поставленные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задачи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были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выполнены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 </a:t>
            </a: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полном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3200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объёме</a:t>
            </a:r>
            <a:r>
              <a:rPr sz="3200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479574" y="4462437"/>
            <a:ext cx="5300725" cy="1429225"/>
          </a:xfrm>
          <a:prstGeom prst="rect">
            <a:avLst/>
          </a:prstGeom>
          <a:solidFill>
            <a:srgbClr val="152538"/>
          </a:solidFill>
          <a:ln w="12700">
            <a:solidFill>
              <a:srgbClr val="2A3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79574" y="4462437"/>
            <a:ext cx="5300725" cy="59551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9575" y="4612438"/>
            <a:ext cx="48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1" dirty="0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АНАЛИЗ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575" y="4962438"/>
            <a:ext cx="4800000" cy="6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Проведён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анализ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существующих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определены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составлено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ТЗ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79574" y="4462437"/>
            <a:ext cx="5300725" cy="1429225"/>
          </a:xfrm>
          <a:prstGeom prst="rect">
            <a:avLst/>
          </a:prstGeom>
          <a:solidFill>
            <a:srgbClr val="152538"/>
          </a:solidFill>
          <a:ln w="12700">
            <a:solidFill>
              <a:srgbClr val="2A3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979574" y="4462437"/>
            <a:ext cx="5300725" cy="59551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79575" y="4612438"/>
            <a:ext cx="48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1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АРХИТЕКТУРА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9575" y="4962438"/>
            <a:ext cx="4800000" cy="6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Спроектирована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клиент-серверная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архитектура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с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ролевой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моделью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доступа</a:t>
            </a:r>
            <a:endParaRPr b="0" dirty="0">
              <a:solidFill>
                <a:srgbClr val="BBBBBB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79574" y="4466712"/>
            <a:ext cx="5300725" cy="1429225"/>
          </a:xfrm>
          <a:prstGeom prst="rect">
            <a:avLst/>
          </a:prstGeom>
          <a:solidFill>
            <a:srgbClr val="152538"/>
          </a:solidFill>
          <a:ln w="12700">
            <a:solidFill>
              <a:srgbClr val="2A3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479574" y="4462437"/>
            <a:ext cx="5300725" cy="59551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679575" y="4612438"/>
            <a:ext cx="48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1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СЕРВЕРНАЯ ЧАСТЬ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79575" y="4962438"/>
            <a:ext cx="4800000" cy="6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Разработан REST API на Node.js + Express с JWT-авторизацией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9574" y="6317049"/>
            <a:ext cx="5300725" cy="1429225"/>
          </a:xfrm>
          <a:prstGeom prst="rect">
            <a:avLst/>
          </a:prstGeom>
          <a:solidFill>
            <a:srgbClr val="152538"/>
          </a:solidFill>
          <a:ln w="12700">
            <a:solidFill>
              <a:srgbClr val="2A3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9574" y="6317049"/>
            <a:ext cx="5300725" cy="59551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79575" y="6467050"/>
            <a:ext cx="48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1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МОБИЛЬНЫЙ КЛИЕНТ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575" y="6817050"/>
            <a:ext cx="4800000" cy="6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Создано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React Native / Expo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iOS, Android и Web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79574" y="6317049"/>
            <a:ext cx="5300725" cy="1429225"/>
          </a:xfrm>
          <a:prstGeom prst="rect">
            <a:avLst/>
          </a:prstGeom>
          <a:solidFill>
            <a:srgbClr val="152538"/>
          </a:solidFill>
          <a:ln w="12700">
            <a:solidFill>
              <a:srgbClr val="2A3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979574" y="6317049"/>
            <a:ext cx="5300725" cy="59551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179575" y="6467050"/>
            <a:ext cx="48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1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ФУНКЦИОНАЛ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79575" y="6817050"/>
            <a:ext cx="4800000" cy="6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Реализованы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журналы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статистика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импорт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/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экспорт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данных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PDF-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отчёты</a:t>
            </a:r>
            <a:endParaRPr b="0" dirty="0">
              <a:solidFill>
                <a:srgbClr val="BBBBBB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479574" y="6317049"/>
            <a:ext cx="5300725" cy="1429225"/>
          </a:xfrm>
          <a:prstGeom prst="rect">
            <a:avLst/>
          </a:prstGeom>
          <a:solidFill>
            <a:srgbClr val="152538"/>
          </a:solidFill>
          <a:ln w="12700">
            <a:solidFill>
              <a:srgbClr val="2A3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1479574" y="6317049"/>
            <a:ext cx="5300725" cy="59551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1679575" y="6467050"/>
            <a:ext cx="48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1">
                <a:solidFill>
                  <a:srgbClr val="D49B3A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РАЗВЁРТЫВАНИЕ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679575" y="6817050"/>
            <a:ext cx="4800000" cy="6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развёрнуто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удалённом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сервере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доступно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адресу</a:t>
            </a:r>
            <a:r>
              <a:rPr b="0" dirty="0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m.</a:t>
            </a:r>
            <a:r>
              <a:rPr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chronos.</a:t>
            </a:r>
            <a:r>
              <a:rPr lang="en-US" b="0" dirty="0" err="1">
                <a:solidFill>
                  <a:srgbClr val="BBBBBB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skipone.dev</a:t>
            </a:r>
            <a:endParaRPr b="0" dirty="0">
              <a:solidFill>
                <a:srgbClr val="BBBBBB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8687000"/>
            <a:ext cx="18288000" cy="60000"/>
          </a:xfrm>
          <a:prstGeom prst="rect">
            <a:avLst/>
          </a:prstGeom>
          <a:solidFill>
            <a:srgbClr val="D49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00000" y="8887000"/>
            <a:ext cx="16800000" cy="10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/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Приложение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«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ChronOS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готово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к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внедрению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и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может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быть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использовано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автоматизации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учёта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посещаемости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образовательных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учреждениях</a:t>
            </a:r>
            <a:r>
              <a:rPr sz="2000" b="1" dirty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0000" y="9937000"/>
            <a:ext cx="10000000" cy="3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0" dirty="0" err="1">
                <a:solidFill>
                  <a:srgbClr val="999999"/>
                </a:solidFill>
                <a:latin typeface="Times New Roman"/>
              </a:rPr>
              <a:t>ChronOS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• </a:t>
            </a:r>
            <a:r>
              <a:rPr sz="1200" b="0" dirty="0" err="1">
                <a:solidFill>
                  <a:srgbClr val="999999"/>
                </a:solidFill>
                <a:latin typeface="Times New Roman"/>
              </a:rPr>
              <a:t>Дипломный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</a:t>
            </a:r>
            <a:r>
              <a:rPr sz="1200" b="0" dirty="0" err="1">
                <a:solidFill>
                  <a:srgbClr val="999999"/>
                </a:solidFill>
                <a:latin typeface="Times New Roman"/>
              </a:rPr>
              <a:t>проект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• К</a:t>
            </a:r>
            <a:r>
              <a:rPr lang="ru-RU" sz="1200" b="0" dirty="0" err="1">
                <a:solidFill>
                  <a:srgbClr val="999999"/>
                </a:solidFill>
                <a:latin typeface="Times New Roman"/>
              </a:rPr>
              <a:t>урдасов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 </a:t>
            </a:r>
            <a:r>
              <a:rPr lang="ru-RU" sz="1200" b="0" dirty="0">
                <a:solidFill>
                  <a:srgbClr val="999999"/>
                </a:solidFill>
                <a:latin typeface="Times New Roman"/>
              </a:rPr>
              <a:t>Д</a:t>
            </a:r>
            <a:r>
              <a:rPr sz="1200" b="0" dirty="0">
                <a:solidFill>
                  <a:srgbClr val="999999"/>
                </a:solidFill>
                <a:latin typeface="Times New Roman"/>
              </a:rPr>
              <a:t>.В. • </a:t>
            </a:r>
            <a:r>
              <a:rPr lang="ru-RU" sz="1200" dirty="0">
                <a:solidFill>
                  <a:srgbClr val="999999"/>
                </a:solidFill>
                <a:latin typeface="Times New Roman"/>
              </a:rPr>
              <a:t>9ПР-3.22</a:t>
            </a:r>
            <a:endParaRPr sz="1200" b="0" dirty="0">
              <a:solidFill>
                <a:srgbClr val="999999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00000" y="9887000"/>
            <a:ext cx="7000000" cy="35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endParaRPr sz="1800" b="1" dirty="0">
              <a:solidFill>
                <a:srgbClr val="D49B3A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40337" y="9944662"/>
            <a:ext cx="6953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solidFill>
                  <a:srgbClr val="72767A"/>
                </a:solidFill>
              </a:rPr>
              <a:t>:3</a:t>
            </a:r>
          </a:p>
        </p:txBody>
      </p:sp>
      <p:pic>
        <p:nvPicPr>
          <p:cNvPr id="37" name="Picture 2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48450" y="55090"/>
            <a:ext cx="939549" cy="9189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397</Words>
  <Application>Microsoft Office PowerPoint</Application>
  <PresentationFormat>Произвольный</PresentationFormat>
  <Paragraphs>62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Segoe UI Light</vt:lpstr>
      <vt:lpstr>Segoe UI Semibold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Данил Курдасов</dc:creator>
  <cp:keywords/>
  <dc:description>generated using python-pptx</dc:description>
  <cp:lastModifiedBy>Николай Прохоров</cp:lastModifiedBy>
  <cp:revision>19</cp:revision>
  <dcterms:created xsi:type="dcterms:W3CDTF">2013-01-27T09:14:16Z</dcterms:created>
  <dcterms:modified xsi:type="dcterms:W3CDTF">2026-06-26T01:00:21Z</dcterms:modified>
  <cp:category/>
</cp:coreProperties>
</file>